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30274895" cy="4280344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4" autoAdjust="0"/>
    <p:restoredTop sz="94660"/>
  </p:normalViewPr>
  <p:slideViewPr>
    <p:cSldViewPr snapToGrid="0">
      <p:cViewPr varScale="1">
        <p:scale>
          <a:sx n="14" d="100"/>
          <a:sy n="14" d="100"/>
        </p:scale>
        <p:origin x="2670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5"/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295"/>
            </a:lvl4pPr>
            <a:lvl5pPr marL="6054725" indent="0" algn="ctr">
              <a:buNone/>
              <a:defRPr sz="5295"/>
            </a:lvl5pPr>
            <a:lvl6pPr marL="7568565" indent="0" algn="ctr">
              <a:buNone/>
              <a:defRPr sz="5295"/>
            </a:lvl6pPr>
            <a:lvl7pPr marL="9082405" indent="0" algn="ctr">
              <a:buNone/>
              <a:defRPr sz="5295"/>
            </a:lvl7pPr>
            <a:lvl8pPr marL="10596245" indent="0" algn="ctr">
              <a:buNone/>
              <a:defRPr sz="5295"/>
            </a:lvl8pPr>
            <a:lvl9pPr marL="12110085" indent="0" algn="ctr">
              <a:buNone/>
              <a:defRPr sz="529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5">
                <a:solidFill>
                  <a:schemeClr val="tx1"/>
                </a:solidFill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4pPr>
            <a:lvl5pPr marL="605472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5pPr>
            <a:lvl6pPr marL="756856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7pPr>
            <a:lvl8pPr marL="1059624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0"/>
            </a:lvl2pPr>
            <a:lvl3pPr>
              <a:defRPr sz="7945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840" indent="0">
              <a:buNone/>
              <a:defRPr sz="9270"/>
            </a:lvl2pPr>
            <a:lvl3pPr marL="3027680" indent="0">
              <a:buNone/>
              <a:defRPr sz="7945"/>
            </a:lvl3pPr>
            <a:lvl4pPr marL="4541520" indent="0">
              <a:buNone/>
              <a:defRPr sz="6620"/>
            </a:lvl4pPr>
            <a:lvl5pPr marL="6054725" indent="0">
              <a:buNone/>
              <a:defRPr sz="6620"/>
            </a:lvl5pPr>
            <a:lvl6pPr marL="7568565" indent="0">
              <a:buNone/>
              <a:defRPr sz="6620"/>
            </a:lvl6pPr>
            <a:lvl7pPr marL="9082405" indent="0">
              <a:buNone/>
              <a:defRPr sz="6620"/>
            </a:lvl7pPr>
            <a:lvl8pPr marL="10596245" indent="0">
              <a:buNone/>
              <a:defRPr sz="6620"/>
            </a:lvl8pPr>
            <a:lvl9pPr marL="12110085" indent="0">
              <a:buNone/>
              <a:defRPr sz="662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ADC4-091E-489C-B86A-84DA053F21A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6A9AC-6F78-4973-AD34-32BEF3410EA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latinLnBrk="0" hangingPunct="1">
        <a:lnSpc>
          <a:spcPct val="90000"/>
        </a:lnSpc>
        <a:spcBef>
          <a:spcPct val="0"/>
        </a:spcBef>
        <a:buNone/>
        <a:defRPr sz="145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920" indent="-756920" algn="l" defTabSz="3027680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1pPr>
      <a:lvl2pPr marL="227076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378460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78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64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48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2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16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72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56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4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/>
          <p:nvPr/>
        </p:nvSpPr>
        <p:spPr>
          <a:xfrm>
            <a:off x="387916" y="13985214"/>
            <a:ext cx="4414429" cy="1106544"/>
          </a:xfrm>
          <a:prstGeom prst="rect">
            <a:avLst/>
          </a:prstGeom>
          <a:noFill/>
          <a:ln w="9525">
            <a:noFill/>
          </a:ln>
        </p:spPr>
        <p:txBody>
          <a:bodyPr wrap="square" lIns="90004" tIns="45001" rIns="90004" bIns="45001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ctr" defTabSz="4319905">
              <a:spcBef>
                <a:spcPct val="50000"/>
              </a:spcBef>
              <a:defRPr sz="1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zh-CN" altLang="en-US" sz="66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实验方法</a:t>
            </a:r>
            <a:endParaRPr lang="zh-CN" altLang="en-US" sz="66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 Box 42"/>
          <p:cNvSpPr txBox="1"/>
          <p:nvPr/>
        </p:nvSpPr>
        <p:spPr>
          <a:xfrm>
            <a:off x="-267597" y="8138076"/>
            <a:ext cx="3332966" cy="1106544"/>
          </a:xfrm>
          <a:prstGeom prst="rect">
            <a:avLst/>
          </a:prstGeom>
          <a:noFill/>
          <a:ln w="9525">
            <a:noFill/>
          </a:ln>
        </p:spPr>
        <p:txBody>
          <a:bodyPr wrap="square" lIns="90004" tIns="45001" rIns="90004" bIns="45001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ctr" defTabSz="4319905">
              <a:spcBef>
                <a:spcPct val="50000"/>
              </a:spcBef>
              <a:defRPr sz="6600" b="1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前言</a:t>
            </a:r>
            <a:endParaRPr lang="en-US" dirty="0"/>
          </a:p>
        </p:txBody>
      </p:sp>
      <p:sp>
        <p:nvSpPr>
          <p:cNvPr id="6" name="Text Box 43"/>
          <p:cNvSpPr txBox="1"/>
          <p:nvPr/>
        </p:nvSpPr>
        <p:spPr>
          <a:xfrm>
            <a:off x="15725681" y="14003195"/>
            <a:ext cx="6072961" cy="1106544"/>
          </a:xfrm>
          <a:prstGeom prst="rect">
            <a:avLst/>
          </a:prstGeom>
          <a:noFill/>
          <a:ln w="9525">
            <a:noFill/>
          </a:ln>
        </p:spPr>
        <p:txBody>
          <a:bodyPr wrap="square" lIns="90004" tIns="45001" rIns="90004" bIns="45001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ctr" defTabSz="4319905">
              <a:spcBef>
                <a:spcPct val="50000"/>
              </a:spcBef>
              <a:defRPr sz="6600" b="1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结果与讨论</a:t>
            </a:r>
            <a:endParaRPr lang="en-US" altLang="zh-CN" dirty="0"/>
          </a:p>
        </p:txBody>
      </p:sp>
      <p:sp>
        <p:nvSpPr>
          <p:cNvPr id="7" name="Text Box 14"/>
          <p:cNvSpPr txBox="1"/>
          <p:nvPr/>
        </p:nvSpPr>
        <p:spPr>
          <a:xfrm>
            <a:off x="232202" y="2105996"/>
            <a:ext cx="29810807" cy="5292305"/>
          </a:xfrm>
          <a:prstGeom prst="rect">
            <a:avLst/>
          </a:prstGeom>
          <a:noFill/>
          <a:ln w="9525">
            <a:noFill/>
          </a:ln>
        </p:spPr>
        <p:txBody>
          <a:bodyPr wrap="square" lIns="90004" tIns="45001" rIns="90004" bIns="45001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ctr" defTabSz="4319905">
              <a:spcBef>
                <a:spcPct val="50000"/>
              </a:spcBef>
              <a:defRPr sz="1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zh-CN" altLang="en-US" sz="72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标题</a:t>
            </a:r>
            <a:endParaRPr lang="en-US" altLang="zh-CN" sz="72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zh-CN" altLang="en-US" sz="6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作者</a:t>
            </a:r>
            <a:r>
              <a:rPr sz="6000" baseline="30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sz="6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CN" altLang="en-US" sz="6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作者</a:t>
            </a:r>
            <a:r>
              <a:rPr lang="en-US" sz="6000" baseline="30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r>
              <a:rPr sz="6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CN" altLang="en-US" sz="6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作者</a:t>
            </a:r>
            <a:r>
              <a:rPr lang="en-US" sz="6000" baseline="30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r>
              <a:rPr sz="6000" baseline="30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*</a:t>
            </a:r>
            <a:endParaRPr sz="6000" baseline="300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第一作者</a:t>
            </a:r>
            <a:r>
              <a:rPr lang="en-US" altLang="zh-CN" sz="4400" b="0" kern="100" baseline="300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，第二作者</a:t>
            </a:r>
            <a:r>
              <a:rPr lang="en-US" altLang="zh-CN" sz="4400" b="0" kern="100" baseline="300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，通信作者</a:t>
            </a:r>
            <a:r>
              <a:rPr lang="en-US" altLang="zh-CN" sz="4400" b="0" kern="100" baseline="300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1*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zh-CN" altLang="en-US" sz="4400" b="0" kern="1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altLang="zh-CN" sz="4400" b="0" kern="100" baseline="300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哈尔滨工业大学复合材料与结构研究所，哈尔滨市西大直街</a:t>
            </a:r>
            <a:r>
              <a:rPr lang="en-US" altLang="zh-CN" sz="4400" b="0" kern="1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92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号，邮编：</a:t>
            </a:r>
            <a:r>
              <a:rPr lang="en-US" altLang="zh-CN" sz="4400" b="0" kern="1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150001</a:t>
            </a:r>
            <a:endParaRPr lang="zh-CN" altLang="en-US" sz="4400" b="0" kern="100" dirty="0"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altLang="zh-CN" sz="4400" b="0" kern="100" baseline="300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哈尔滨工业大学航天科学与力学系，哈尔滨市西大直街</a:t>
            </a:r>
            <a:r>
              <a:rPr lang="en-US" altLang="zh-CN" sz="4400" b="0" kern="1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92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号，邮编：</a:t>
            </a:r>
            <a:r>
              <a:rPr lang="en-US" altLang="zh-CN" sz="4400" b="0" kern="1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150001</a:t>
            </a:r>
            <a:endParaRPr lang="zh-CN" altLang="en-US" sz="4400" b="0" kern="100" dirty="0"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4400" b="0" kern="100" dirty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zh-CN" altLang="en-US" sz="4400" b="0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邮箱：</a:t>
            </a:r>
            <a:r>
              <a:rPr lang="en-US" altLang="zh-CN" sz="4400" b="0" kern="100" dirty="0" err="1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xxx@xxx</a:t>
            </a:r>
            <a:endParaRPr lang="en-US" altLang="zh-CN" sz="4400" b="0" kern="100" dirty="0"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136664" y="12933295"/>
            <a:ext cx="6675740" cy="0"/>
          </a:xfrm>
          <a:prstGeom prst="line">
            <a:avLst/>
          </a:prstGeom>
          <a:noFill/>
          <a:ln w="9525">
            <a:noFill/>
          </a:ln>
        </p:spPr>
      </p:cxnSp>
      <p:cxnSp>
        <p:nvCxnSpPr>
          <p:cNvPr id="9" name="直接连接符 8"/>
          <p:cNvCxnSpPr/>
          <p:nvPr/>
        </p:nvCxnSpPr>
        <p:spPr>
          <a:xfrm>
            <a:off x="182582" y="7840286"/>
            <a:ext cx="30156027" cy="0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城市的风景&#10;&#10;描述已自动生成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29" y="16331689"/>
            <a:ext cx="9207626" cy="6130746"/>
          </a:xfrm>
          <a:prstGeom prst="rect">
            <a:avLst/>
          </a:prstGeom>
        </p:spPr>
      </p:pic>
      <p:sp>
        <p:nvSpPr>
          <p:cNvPr id="12" name="Text Box 14"/>
          <p:cNvSpPr txBox="1"/>
          <p:nvPr/>
        </p:nvSpPr>
        <p:spPr>
          <a:xfrm>
            <a:off x="355190" y="9423657"/>
            <a:ext cx="29810807" cy="3784200"/>
          </a:xfrm>
          <a:prstGeom prst="rect">
            <a:avLst/>
          </a:prstGeom>
          <a:noFill/>
          <a:ln w="9525">
            <a:noFill/>
          </a:ln>
        </p:spPr>
        <p:txBody>
          <a:bodyPr wrap="square" lIns="90004" tIns="45001" rIns="90004" bIns="45001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ctr" defTabSz="4319905">
              <a:spcBef>
                <a:spcPct val="50000"/>
              </a:spcBef>
              <a:defRPr sz="1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algn="just"/>
            <a:r>
              <a:rPr lang="zh-CN" altLang="en-US" sz="6000" b="0" i="0" dirty="0"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    智能材料</a:t>
            </a:r>
            <a:r>
              <a:rPr lang="en-US" altLang="zh-CN" sz="6000" b="0" i="0" dirty="0"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6000" b="0" i="0" dirty="0"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结构可对外界刺激进行主动响应，具有自感知、自驱动、自修复和自供给等功能。智能材料</a:t>
            </a:r>
            <a:r>
              <a:rPr lang="en-US" altLang="zh-CN" sz="6000" b="0" i="0" dirty="0"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6000" b="0" i="0" dirty="0"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结构将引领航空航天、智能制造、生物医疗和机器人等领域发展的新方向，为智能社会提供物质基础和保障。第一届中国智能材料与结构大会将于</a:t>
            </a:r>
            <a:r>
              <a:rPr lang="en-US" altLang="zh-CN" sz="6000" b="1" i="0" dirty="0">
                <a:solidFill>
                  <a:srgbClr val="366092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2023</a:t>
            </a:r>
            <a:r>
              <a:rPr lang="zh-CN" altLang="en-US" sz="6000" b="1" i="0" dirty="0">
                <a:solidFill>
                  <a:srgbClr val="366092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6000" dirty="0">
                <a:solidFill>
                  <a:srgbClr val="366092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6000" b="1" i="0" dirty="0">
                <a:solidFill>
                  <a:srgbClr val="366092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6000" dirty="0">
                <a:solidFill>
                  <a:srgbClr val="366092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27</a:t>
            </a:r>
            <a:r>
              <a:rPr lang="zh-CN" altLang="en-US" sz="6000" b="1" i="0" dirty="0">
                <a:solidFill>
                  <a:srgbClr val="366092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日至</a:t>
            </a:r>
            <a:r>
              <a:rPr lang="en-US" altLang="zh-CN" sz="6000" dirty="0">
                <a:solidFill>
                  <a:srgbClr val="366092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29</a:t>
            </a:r>
            <a:r>
              <a:rPr lang="zh-CN" altLang="en-US" sz="6000" b="1" i="0" dirty="0">
                <a:solidFill>
                  <a:srgbClr val="366092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r>
              <a:rPr lang="zh-CN" altLang="en-US" sz="6000" b="0" i="0" dirty="0"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在苏州举行，期待您的到来！</a:t>
            </a:r>
            <a:endParaRPr lang="en-US" altLang="zh-CN" sz="6000" b="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82582" y="13597619"/>
            <a:ext cx="30156027" cy="0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5087985" y="13597619"/>
            <a:ext cx="172609" cy="24211722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82581" y="37809341"/>
            <a:ext cx="30156027" cy="0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1"/>
          <p:cNvSpPr txBox="1"/>
          <p:nvPr/>
        </p:nvSpPr>
        <p:spPr>
          <a:xfrm>
            <a:off x="-169816" y="37809340"/>
            <a:ext cx="3235184" cy="1106544"/>
          </a:xfrm>
          <a:prstGeom prst="rect">
            <a:avLst/>
          </a:prstGeom>
          <a:noFill/>
          <a:ln w="9525">
            <a:noFill/>
          </a:ln>
        </p:spPr>
        <p:txBody>
          <a:bodyPr wrap="square" lIns="90004" tIns="45001" rIns="90004" bIns="45001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ctr" defTabSz="4319905">
              <a:spcBef>
                <a:spcPct val="50000"/>
              </a:spcBef>
              <a:defRPr sz="6600" b="1">
                <a:effectLst/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结论</a:t>
            </a:r>
            <a:endParaRPr lang="en-US" altLang="zh-CN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17767"/>
            <a:ext cx="30275213" cy="198599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17167"/>
            <a:ext cx="30275213" cy="1985996"/>
          </a:xfrm>
          <a:prstGeom prst="rect">
            <a:avLst/>
          </a:prstGeom>
        </p:spPr>
      </p:pic>
      <p:sp>
        <p:nvSpPr>
          <p:cNvPr id="20" name="Text Box 43"/>
          <p:cNvSpPr txBox="1"/>
          <p:nvPr/>
        </p:nvSpPr>
        <p:spPr>
          <a:xfrm>
            <a:off x="22633285" y="119998"/>
            <a:ext cx="7705323" cy="1568208"/>
          </a:xfrm>
          <a:prstGeom prst="rect">
            <a:avLst/>
          </a:prstGeom>
          <a:noFill/>
          <a:ln w="9525">
            <a:noFill/>
          </a:ln>
        </p:spPr>
        <p:txBody>
          <a:bodyPr wrap="square" lIns="90004" tIns="45001" rIns="90004" bIns="45001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ctr" defTabSz="4319905">
              <a:spcBef>
                <a:spcPct val="50000"/>
              </a:spcBef>
              <a:defRPr sz="1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altLang="zh-CN" sz="96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SMS 2023</a:t>
            </a:r>
            <a:endParaRPr lang="en-US" altLang="zh-CN" sz="9600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1dd20240-6390-4576-808d-d4067f57cc98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288</Words>
  <Application>WPS 演示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黑体</vt:lpstr>
      <vt:lpstr>Times New Roman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Cheng Lin</dc:creator>
  <cp:lastModifiedBy>郭彬涵</cp:lastModifiedBy>
  <cp:revision>12</cp:revision>
  <dcterms:created xsi:type="dcterms:W3CDTF">2022-03-06T13:11:00Z</dcterms:created>
  <dcterms:modified xsi:type="dcterms:W3CDTF">2023-06-27T10:21:36Z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3A7FDADD305F46F0812B7AC6772DB57E_13</vt:lpwstr>
  </property>
  <property fmtid="{D5CDD505-2E9C-101B-9397-08002B2CF9AE}" pid="3" name="KSOProductBuildVer">
    <vt:lpwstr>2052-11.1.0.14309</vt:lpwstr>
  </property>
</Properties>
</file>