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5"/>
  </p:notesMasterIdLst>
  <p:sldIdLst>
    <p:sldId id="258" r:id="rId3"/>
    <p:sldId id="259" r:id="rId4"/>
  </p:sldIdLst>
  <p:sldSz cx="6858000" cy="9906000" type="A4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1944" y="-15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15F9-035D-4589-9576-672A433EBD50}" type="datetimeFigureOut">
              <a:rPr lang="en-GB" smtClean="0"/>
              <a:t>18/10/2021</a:t>
            </a:fld>
            <a:endParaRPr lang="en-GB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225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A3FAB-FF6C-4344-B49A-92F7FBBAB5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9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5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54968" y="9178464"/>
            <a:ext cx="1794462" cy="416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l"/>
            <a:r>
              <a:rPr lang="en-US" altLang="zh-CN" sz="760" dirty="0">
                <a:solidFill>
                  <a:schemeClr val="bg1"/>
                </a:solidFill>
              </a:rPr>
              <a:t> © 2020 ShineWing International Limited</a:t>
            </a:r>
            <a:endParaRPr lang="en-GB" sz="760" dirty="0">
              <a:solidFill>
                <a:schemeClr val="bg1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65833" y="3114224"/>
            <a:ext cx="5732308" cy="11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GB" altLang="zh-CN" dirty="0"/>
              <a:t>Title</a:t>
            </a:r>
            <a:endParaRPr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565833" y="4710294"/>
            <a:ext cx="5732308" cy="6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GB" altLang="zh-CN" dirty="0"/>
              <a:t>Sub-title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565833" y="6819097"/>
            <a:ext cx="5732308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GB" altLang="zh-CN" dirty="0"/>
              <a:t>Presenter</a:t>
            </a:r>
            <a:endParaRPr lang="zh-CN" altLang="en-US" dirty="0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565833" y="7687167"/>
            <a:ext cx="5732308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GB" altLang="zh-CN" dirty="0"/>
              <a:t>Date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875032" y="579447"/>
            <a:ext cx="1728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 for Success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3610" r="12252" b="15477"/>
          <a:stretch>
            <a:fillRect/>
          </a:stretch>
        </p:blipFill>
        <p:spPr>
          <a:xfrm>
            <a:off x="254968" y="225997"/>
            <a:ext cx="2880000" cy="9839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6180433" y="9360000"/>
            <a:ext cx="288000" cy="288000"/>
          </a:xfrm>
          <a:prstGeom prst="rect">
            <a:avLst/>
          </a:prstGeom>
          <a:noFill/>
        </p:spPr>
        <p:txBody>
          <a:bodyPr wrap="square" lIns="0" rIns="72000" rtlCol="0" anchor="ctr">
            <a:noAutofit/>
          </a:bodyPr>
          <a:lstStyle/>
          <a:p>
            <a:pPr algn="r"/>
            <a:fld id="{D7F7A8C4-D6ED-4FDC-A57F-8D0336AD9471}" type="slidenum">
              <a:rPr lang="en-GB" sz="800" smtClean="0">
                <a:solidFill>
                  <a:schemeClr val="accent1"/>
                </a:solidFill>
              </a:rPr>
              <a:t>‹#›</a:t>
            </a:fld>
            <a:endParaRPr lang="en-GB" sz="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33095" rtl="0" eaLnBrk="1" latinLnBrk="0" hangingPunct="1">
        <a:lnSpc>
          <a:spcPct val="90000"/>
        </a:lnSpc>
        <a:spcBef>
          <a:spcPct val="0"/>
        </a:spcBef>
        <a:buNone/>
        <a:defRPr sz="30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115" indent="-158115" algn="l" defTabSz="633095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7498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79121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807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0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74053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37363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9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1pPr>
      <a:lvl2pPr marL="31623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2pPr>
      <a:lvl3pPr marL="63309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26619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58242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189928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21551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53174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20424" r="11409" b="12910"/>
          <a:stretch>
            <a:fillRect/>
          </a:stretch>
        </p:blipFill>
        <p:spPr>
          <a:xfrm>
            <a:off x="360000" y="9360000"/>
            <a:ext cx="782662" cy="28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155369" y="9360000"/>
            <a:ext cx="2016000" cy="288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l"/>
            <a:r>
              <a:rPr lang="en-US" altLang="zh-CN" sz="800" dirty="0">
                <a:solidFill>
                  <a:schemeClr val="accent1"/>
                </a:solidFill>
              </a:rPr>
              <a:t> © 2020 ShineWing International Limited</a:t>
            </a:r>
            <a:endParaRPr lang="en-GB" sz="8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633095" rtl="0" eaLnBrk="1" latinLnBrk="0" hangingPunct="1">
        <a:lnSpc>
          <a:spcPct val="90000"/>
        </a:lnSpc>
        <a:spcBef>
          <a:spcPct val="0"/>
        </a:spcBef>
        <a:buNone/>
        <a:defRPr sz="30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115" indent="-158115" algn="l" defTabSz="633095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7498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79121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807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0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74053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373630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95" indent="-158115" algn="l" defTabSz="633095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1pPr>
      <a:lvl2pPr marL="31623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2pPr>
      <a:lvl3pPr marL="63309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26619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582420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189928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21551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531745" algn="l" defTabSz="633095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0" b="27493"/>
          <a:stretch/>
        </p:blipFill>
        <p:spPr>
          <a:xfrm>
            <a:off x="0" y="-690"/>
            <a:ext cx="6858000" cy="1446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4010" y="781461"/>
            <a:ext cx="6324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ea"/>
                <a:ea typeface="+mj-ea"/>
              </a:rPr>
              <a:t>2021</a:t>
            </a: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年信永中和国际合伙人</a:t>
            </a:r>
            <a:r>
              <a:rPr lang="zh-CN" altLang="zh-CN" sz="1600" b="1" dirty="0">
                <a:solidFill>
                  <a:schemeClr val="bg1"/>
                </a:solidFill>
                <a:latin typeface="+mj-ea"/>
                <a:ea typeface="+mj-ea"/>
              </a:rPr>
              <a:t>会议</a:t>
            </a: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GB" altLang="zh-CN" sz="1600" b="1" dirty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第一天</a:t>
            </a:r>
            <a:endParaRPr lang="en-GB" altLang="zh-CN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+mj-ea"/>
                <a:ea typeface="+mj-ea"/>
              </a:rPr>
              <a:t>2021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9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日</a:t>
            </a:r>
            <a:endParaRPr lang="en-GB" altLang="zh-CN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92929"/>
              </p:ext>
            </p:extLst>
          </p:nvPr>
        </p:nvGraphicFramePr>
        <p:xfrm>
          <a:off x="1" y="1449342"/>
          <a:ext cx="6857999" cy="8456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12">
                <a:tc rowSpan="10"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会议时间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07:00 – 09:30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伦敦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08:00 – 10:30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+1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科布伦茨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09:00 – 11:30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+2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开罗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10:00 – 12:30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+3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伊斯坦布尔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12:00 – 14:30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+5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拉合尔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12:30 – 15</a:t>
                      </a: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n-lt"/>
                        </a:rPr>
                        <a:t>:00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+5.5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新德里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14:00 – 16:30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+7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曼谷、雅加达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15:00 – 17:30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+8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北京、香港、科隆坡、澳门、新加坡、台北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16:00 – 18:30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+9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东京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18:00 – 20:30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+11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墨尔本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zh-CN" altLang="zh-CN" sz="1000" b="1" kern="12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  <a:cs typeface="+mn-cs"/>
                        </a:rPr>
                        <a:t>会议时长</a:t>
                      </a:r>
                      <a:endParaRPr lang="en-GB" sz="1000" b="1" kern="1200" dirty="0">
                        <a:solidFill>
                          <a:schemeClr val="accent2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2.5 </a:t>
                      </a:r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小时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参会嘉宾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全体合伙人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会议形式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</a:rPr>
                        <a:t>视频会议 </a:t>
                      </a:r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</a:rPr>
                        <a:t>(</a:t>
                      </a:r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</a:rPr>
                        <a:t>附中英同传</a:t>
                      </a:r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</a:rPr>
                        <a:t>)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n-lt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会议主持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Marco Carlei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会议主题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疫情后密切跨境合作的转型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n-lt"/>
                          <a:ea typeface="+mj-ea"/>
                        </a:rPr>
                        <a:t>会议时间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n-lt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zh-CN" sz="1000" b="1" kern="1200" dirty="0">
                          <a:solidFill>
                            <a:schemeClr val="accent2"/>
                          </a:solidFill>
                          <a:latin typeface="+mn-lt"/>
                          <a:ea typeface="+mj-ea"/>
                          <a:cs typeface="+mn-cs"/>
                        </a:rPr>
                        <a:t>演讲嘉宾</a:t>
                      </a:r>
                      <a:endParaRPr lang="en-GB" sz="1000" b="1" kern="1200" dirty="0">
                        <a:solidFill>
                          <a:schemeClr val="accent2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n-lt"/>
                          <a:ea typeface="+mj-ea"/>
                        </a:rPr>
                        <a:t>会议内容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n-lt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n-lt"/>
                          <a:ea typeface="+mj-ea"/>
                        </a:rPr>
                        <a:t>会议内容</a:t>
                      </a:r>
                      <a:endParaRPr lang="zh-CN" dirty="0"/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2"/>
                        </a:solidFill>
                        <a:latin typeface="+mn-lt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15</a:t>
                      </a: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n-lt"/>
                        </a:rPr>
                        <a:t>:00 – 15:05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Marco</a:t>
                      </a:r>
                      <a:r>
                        <a:rPr lang="en-GB" sz="100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Carlei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</a:rPr>
                        <a:t>开幕致辞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  <a:ea typeface="+mj-ea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en-GB" altLang="zh-CN" sz="1000" dirty="0">
                          <a:solidFill>
                            <a:schemeClr val="accent1"/>
                          </a:solidFill>
                          <a:latin typeface="+mn-lt"/>
                        </a:rPr>
                        <a:t>15:00 – 15:30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张克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0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主旨演讲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26757">
                <a:tc>
                  <a:txBody>
                    <a:bodyPr/>
                    <a:lstStyle/>
                    <a:p>
                      <a:r>
                        <a:rPr lang="en-GB" altLang="zh-CN" sz="1000" dirty="0">
                          <a:solidFill>
                            <a:schemeClr val="accent1"/>
                          </a:solidFill>
                          <a:latin typeface="+mn-lt"/>
                        </a:rPr>
                        <a:t>15:30 – 15:50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Marco Carlei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信永中和国际发展战略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回顾信永中和国际愿景与使命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网络</a:t>
                      </a: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联盟合作及互动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国际跨境业务转介模型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15:50 – 16:20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James Peterson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美国人视角下的中国会计师行业未来发</a:t>
                      </a: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展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lang="zh-CN" altLang="en-US" sz="10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16:20 – 16:30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633095" rtl="0" eaLnBrk="1" latinLnBrk="0" hangingPunct="1"/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茶歇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12327">
                <a:tc>
                  <a:txBody>
                    <a:bodyPr/>
                    <a:lstStyle/>
                    <a:p>
                      <a:r>
                        <a:rPr lang="en-GB" altLang="zh-CN" sz="1000" dirty="0">
                          <a:solidFill>
                            <a:schemeClr val="accent1"/>
                          </a:solidFill>
                          <a:latin typeface="+mn-lt"/>
                        </a:rPr>
                        <a:t>16:30 – 17:00</a:t>
                      </a:r>
                    </a:p>
                    <a:p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633095" rtl="0" eaLnBrk="1" latinLnBrk="0" hangingPunct="1"/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卢华基</a:t>
                      </a: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&amp;</a:t>
                      </a:r>
                    </a:p>
                    <a:p>
                      <a:pPr marL="0" algn="l" defTabSz="633095" rtl="0" eaLnBrk="1" latinLnBrk="0" hangingPunct="1"/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黄燕秋</a:t>
                      </a: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 defTabSz="633095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defTabSz="63309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国际品牌发布</a:t>
                      </a:r>
                      <a:endParaRPr lang="en-US" altLang="zh-CN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  <a:p>
                      <a:pPr marL="171450" indent="-171450" algn="l" defTabSz="63309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国际网站发布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17:00 – 17:20</a:t>
                      </a:r>
                    </a:p>
                  </a:txBody>
                  <a:tcPr marL="72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633095" rtl="0" eaLnBrk="1" latinLnBrk="0" hangingPunct="1"/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黄燕秋</a:t>
                      </a:r>
                    </a:p>
                  </a:txBody>
                  <a:tcPr marL="72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国际审计软件发布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05112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17:20 – 17:30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633095" rtl="0" eaLnBrk="1" latinLnBrk="0" hangingPunct="1"/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张克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闭幕致辞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05112">
                <a:tc gridSpan="5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7376" y="9709981"/>
            <a:ext cx="2016000" cy="108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l"/>
            <a:r>
              <a:rPr lang="en-US" altLang="zh-CN" sz="800" dirty="0">
                <a:solidFill>
                  <a:schemeClr val="accent1"/>
                </a:solidFill>
              </a:rPr>
              <a:t> © 2021 </a:t>
            </a:r>
            <a:r>
              <a:rPr lang="zh-CN" altLang="en-US" sz="800" dirty="0">
                <a:solidFill>
                  <a:schemeClr val="accent1"/>
                </a:solidFill>
              </a:rPr>
              <a:t>信永中和国际有限公司</a:t>
            </a:r>
            <a:endParaRPr lang="en-GB" sz="8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8" y="182889"/>
            <a:ext cx="1090915" cy="46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B593590-1FA0-B643-8668-42FA550C9B87}"/>
              </a:ext>
            </a:extLst>
          </p:cNvPr>
          <p:cNvGrpSpPr>
            <a:grpSpLocks noChangeAspect="1"/>
          </p:cNvGrpSpPr>
          <p:nvPr/>
        </p:nvGrpSpPr>
        <p:grpSpPr>
          <a:xfrm>
            <a:off x="5081603" y="308889"/>
            <a:ext cx="149278" cy="216000"/>
            <a:chOff x="906739" y="5909523"/>
            <a:chExt cx="341031" cy="4862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CF1CED-CDC0-D246-9D57-802B58F56888}"/>
                </a:ext>
              </a:extLst>
            </p:cNvPr>
            <p:cNvSpPr/>
            <p:nvPr/>
          </p:nvSpPr>
          <p:spPr>
            <a:xfrm>
              <a:off x="906739" y="6210595"/>
              <a:ext cx="187566" cy="185156"/>
            </a:xfrm>
            <a:prstGeom prst="ellipse">
              <a:avLst/>
            </a:prstGeom>
            <a:solidFill>
              <a:srgbClr val="F37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9130926-8E9A-6640-9455-56820851DC23}"/>
                </a:ext>
              </a:extLst>
            </p:cNvPr>
            <p:cNvSpPr/>
            <p:nvPr/>
          </p:nvSpPr>
          <p:spPr>
            <a:xfrm>
              <a:off x="906739" y="5909523"/>
              <a:ext cx="187566" cy="185156"/>
            </a:xfrm>
            <a:prstGeom prst="ellipse">
              <a:avLst/>
            </a:prstGeom>
            <a:solidFill>
              <a:srgbClr val="F37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479147-ED84-EB4C-8088-EF79D1B77B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0204" y="6062223"/>
              <a:ext cx="187566" cy="185156"/>
            </a:xfrm>
            <a:prstGeom prst="ellipse">
              <a:avLst/>
            </a:prstGeom>
            <a:solidFill>
              <a:srgbClr val="F37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6D47327-893D-4984-A739-C85D7E278779}"/>
              </a:ext>
            </a:extLst>
          </p:cNvPr>
          <p:cNvSpPr txBox="1">
            <a:spLocks/>
          </p:cNvSpPr>
          <p:nvPr/>
        </p:nvSpPr>
        <p:spPr>
          <a:xfrm>
            <a:off x="5290583" y="308889"/>
            <a:ext cx="1332000" cy="2160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4081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38170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Lucida Grande"/>
              <a:buChar char="–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7254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76339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4993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74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55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35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spc="-50" dirty="0">
                <a:latin typeface="+mj-ea"/>
                <a:ea typeface="+mj-ea"/>
                <a:cs typeface="Arial" panose="020B0604020202020204" pitchFamily="34" charset="0"/>
              </a:rPr>
              <a:t>激发潜能  成就未来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0" b="27493"/>
          <a:stretch/>
        </p:blipFill>
        <p:spPr>
          <a:xfrm>
            <a:off x="0" y="-690"/>
            <a:ext cx="6858000" cy="144642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4727"/>
              </p:ext>
            </p:extLst>
          </p:nvPr>
        </p:nvGraphicFramePr>
        <p:xfrm>
          <a:off x="-1" y="1465252"/>
          <a:ext cx="6858001" cy="844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2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670">
                <a:tc rowSpan="10"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会议时间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07:00 – 11:00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伦敦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08:00 – 12:00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+1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科布伦茨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09:00 – 13:00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+2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开罗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10:00 – 14:00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+3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伊斯坦布尔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12:00 – 16:00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+5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拉合尔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12:30 – 16:30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+5.5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新德里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14:00 – 18:00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+7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曼谷、雅加达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15:00 – 19:00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+8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北京、香港、科隆坡、澳门、新加坡、台北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16:00 – 20:00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+9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东京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670">
                <a:tc v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18:00 – 22:00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n-lt"/>
                        </a:rPr>
                        <a:t>UTC +11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墨尔本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670">
                <a:tc>
                  <a:txBody>
                    <a:bodyPr/>
                    <a:lstStyle/>
                    <a:p>
                      <a:r>
                        <a:rPr lang="zh-CN" altLang="zh-CN" sz="1000" b="1" kern="12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  <a:cs typeface="+mn-cs"/>
                        </a:rPr>
                        <a:t>会议时长</a:t>
                      </a:r>
                      <a:endParaRPr lang="en-GB" sz="1000" b="1" kern="1200" dirty="0">
                        <a:solidFill>
                          <a:schemeClr val="accent2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2 </a:t>
                      </a:r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小时</a:t>
                      </a:r>
                      <a:r>
                        <a:rPr lang="en-US" altLang="zh-CN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场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670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参会嘉宾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全体合伙人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670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会议形式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</a:rPr>
                        <a:t>视频</a:t>
                      </a: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会议 </a:t>
                      </a:r>
                      <a:r>
                        <a:rPr lang="en-GB" altLang="zh-CN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(</a:t>
                      </a: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附中英同传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+mn-cs"/>
                        </a:rPr>
                        <a:t>】</a:t>
                      </a:r>
                      <a:r>
                        <a:rPr lang="en-GB" altLang="zh-CN" sz="1000" kern="120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n-cs"/>
                        </a:rPr>
                        <a:t>)</a:t>
                      </a:r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670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会议时间</a:t>
                      </a:r>
                      <a:endParaRPr lang="en-GB" altLang="zh-CN" sz="1000" dirty="0"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000" b="1" kern="12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  <a:cs typeface="+mn-cs"/>
                        </a:rPr>
                        <a:t>会议内容</a:t>
                      </a:r>
                      <a:endParaRPr lang="zh-CN" dirty="0"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dirty="0"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会议主持人</a:t>
                      </a:r>
                      <a:endParaRPr lang="en-GB" sz="1000" b="1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670">
                <a:tc gridSpan="5">
                  <a:txBody>
                    <a:bodyPr/>
                    <a:lstStyle/>
                    <a:p>
                      <a:r>
                        <a:rPr lang="zh-CN" altLang="en-US" sz="1000" b="1" kern="12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主论坛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000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altLang="zh-CN" sz="10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72169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15:00 – 17:00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服务国有企业及私营企业</a:t>
                      </a:r>
                      <a:endParaRPr kumimoji="0" lang="en-GB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信永中和成员所合作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案例研究：信永中和香港与澳大利亚共同开展财富管理业务</a:t>
                      </a:r>
                      <a:endParaRPr kumimoji="0" lang="en-GB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国际</a:t>
                      </a: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IPO</a:t>
                      </a: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机遇</a:t>
                      </a:r>
                      <a:endParaRPr kumimoji="0" lang="en-GB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  <a:cs typeface="+mn-cs"/>
                        </a:rPr>
                        <a:t>跨境咨询机遇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37021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altLang="zh-CN" sz="10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accent1"/>
                          </a:solidFill>
                          <a:latin typeface="+mn-lt"/>
                        </a:rPr>
                        <a:t>Marco Carlei</a:t>
                      </a: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卢华基</a:t>
                      </a:r>
                      <a:endParaRPr lang="en-US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梁晓燕</a:t>
                      </a:r>
                      <a:endParaRPr lang="en-US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马文良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37021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4045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b="1" kern="12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可选分论坛</a:t>
                      </a:r>
                      <a:r>
                        <a:rPr lang="en-US" altLang="zh-CN" sz="1000" b="1" kern="12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 - </a:t>
                      </a:r>
                      <a:r>
                        <a:rPr lang="zh-CN" altLang="en-US" sz="1000" b="1" kern="12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请选择一个感兴趣的论坛，论坛达到合适的注册人数后即可开始</a:t>
                      </a:r>
                      <a:endParaRPr lang="zh-CN" altLang="zh-CN" sz="10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0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53419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国际战略行业研究</a:t>
                      </a: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能源与资源</a:t>
                      </a: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农业与食品</a:t>
                      </a: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12794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建立高质量质量控制体系</a:t>
                      </a:r>
                      <a:endParaRPr lang="en-US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介绍各自国家的审计环境与质量控制体系，涵盖事务所制度和业务层面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分享以往内部和外部检查情况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altLang="zh-CN" sz="10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邓君丽</a:t>
                      </a:r>
                      <a:endParaRPr lang="en-US" altLang="zh-CN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lang="en-GB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Hayley Underwood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lang="en-US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32192"/>
                  </a:ext>
                </a:extLst>
              </a:tr>
              <a:tr h="553419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跨境审计业务推介与案例分享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审计和税务板块合作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跨境客户开发协同策略</a:t>
                      </a:r>
                      <a:endParaRPr kumimoji="0" lang="zh-CN" altLang="en-US" sz="1245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zh-CN" altLang="en-US" dirty="0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王重娟</a:t>
                      </a:r>
                      <a:endParaRPr lang="en-US" altLang="zh-CN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Michell</a:t>
                      </a: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Suharli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lang="en-US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58200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国际税务业务推介经验分享</a:t>
                      </a:r>
                      <a:endParaRPr kumimoji="0" lang="en-GB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何之蕾</a:t>
                      </a:r>
                      <a:endParaRPr lang="en-US" altLang="zh-CN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栾万博</a:t>
                      </a:r>
                      <a:endParaRPr kumimoji="0" lang="en-GB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大湾区（家族财富管理）</a:t>
                      </a: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卢华基</a:t>
                      </a:r>
                      <a:endParaRPr lang="en-US" altLang="zh-CN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朱国正</a:t>
                      </a:r>
                      <a:endPara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306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国际品牌建设与推广</a:t>
                      </a:r>
                    </a:p>
                  </a:txBody>
                  <a:tcPr marL="72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M</a:t>
                      </a:r>
                      <a:r>
                        <a:rPr lang="en-US" altLang="zh-CN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arco Carlei</a:t>
                      </a: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kern="1200" noProof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Amanda Lee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lang="en-GB" altLang="zh-CN" sz="1000" kern="1200" noProof="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239306"/>
                  </a:ext>
                </a:extLst>
              </a:tr>
              <a:tr h="394045"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17:00 – 19:00</a:t>
                      </a:r>
                      <a:endParaRPr lang="zh-CN" altLang="zh-CN" sz="100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创造国际战略客户机遇</a:t>
                      </a:r>
                    </a:p>
                    <a:p>
                      <a:pPr marL="171450" marR="0" lvl="0" indent="-17145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案例研究 </a:t>
                      </a:r>
                      <a:r>
                        <a:rPr kumimoji="0" lang="en-US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– </a:t>
                      </a:r>
                      <a:r>
                        <a:rPr kumimoji="0" lang="zh-CN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0306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高等教育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马文良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【</a:t>
                      </a:r>
                      <a:r>
                        <a:rPr lang="zh-CN" altLang="en-US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待定</a:t>
                      </a: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】</a:t>
                      </a:r>
                      <a:endParaRPr lang="en-US" altLang="zh-CN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633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Steve Allan</a:t>
                      </a:r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5391"/>
                  </a:ext>
                </a:extLst>
              </a:tr>
              <a:tr h="258674">
                <a:tc gridSpan="5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73904" y="12332125"/>
            <a:ext cx="2016000" cy="108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l"/>
            <a:r>
              <a:rPr lang="en-US" altLang="zh-CN" sz="800" dirty="0">
                <a:solidFill>
                  <a:schemeClr val="accent1"/>
                </a:solidFill>
              </a:rPr>
              <a:t> © 2020 ShineWing International Limited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1C0378-BBA6-42F9-9158-4C1CEFE11AF4}"/>
              </a:ext>
            </a:extLst>
          </p:cNvPr>
          <p:cNvSpPr txBox="1"/>
          <p:nvPr/>
        </p:nvSpPr>
        <p:spPr>
          <a:xfrm>
            <a:off x="78979" y="9732932"/>
            <a:ext cx="2016000" cy="108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l"/>
            <a:r>
              <a:rPr lang="en-US" altLang="zh-CN" sz="800" dirty="0">
                <a:solidFill>
                  <a:schemeClr val="accent1"/>
                </a:solidFill>
              </a:rPr>
              <a:t> © 2021 </a:t>
            </a:r>
            <a:r>
              <a:rPr lang="zh-CN" altLang="en-US" sz="800" dirty="0">
                <a:solidFill>
                  <a:schemeClr val="accent1"/>
                </a:solidFill>
              </a:rPr>
              <a:t>信永中和国际有限公司</a:t>
            </a:r>
            <a:endParaRPr lang="en-GB" sz="800" dirty="0">
              <a:solidFill>
                <a:schemeClr val="accent1"/>
              </a:solidFill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B546664A-B80A-4139-85FA-422F77BE5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0" b="27493"/>
          <a:stretch/>
        </p:blipFill>
        <p:spPr>
          <a:xfrm>
            <a:off x="0" y="-690"/>
            <a:ext cx="6858000" cy="14464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BF1607E-FB42-4B0E-8A80-C6FBD3E7F82D}"/>
              </a:ext>
            </a:extLst>
          </p:cNvPr>
          <p:cNvSpPr txBox="1"/>
          <p:nvPr/>
        </p:nvSpPr>
        <p:spPr>
          <a:xfrm>
            <a:off x="224010" y="781461"/>
            <a:ext cx="6324431" cy="55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ea"/>
                <a:ea typeface="+mj-ea"/>
              </a:rPr>
              <a:t>2021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年信永中和国际合伙人</a:t>
            </a:r>
            <a:r>
              <a:rPr lang="zh-CN" altLang="zh-CN" sz="1400" b="1" dirty="0">
                <a:solidFill>
                  <a:schemeClr val="bg1"/>
                </a:solidFill>
                <a:latin typeface="+mj-ea"/>
                <a:ea typeface="+mj-ea"/>
              </a:rPr>
              <a:t>会议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GB" altLang="zh-CN" sz="1400" b="1" dirty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第二天</a:t>
            </a:r>
            <a:endParaRPr lang="en-GB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+mj-ea"/>
                <a:ea typeface="+mj-ea"/>
              </a:rPr>
              <a:t>2021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日</a:t>
            </a:r>
            <a:endParaRPr lang="en-GB" altLang="zh-CN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98A19B5-F13D-4A73-A607-118BFB35A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8" y="182889"/>
            <a:ext cx="1090915" cy="468000"/>
          </a:xfrm>
          <a:prstGeom prst="rect">
            <a:avLst/>
          </a:prstGeom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CA0EB3A3-EB19-4558-BB14-7B9BDD89BA58}"/>
              </a:ext>
            </a:extLst>
          </p:cNvPr>
          <p:cNvGrpSpPr>
            <a:grpSpLocks noChangeAspect="1"/>
          </p:cNvGrpSpPr>
          <p:nvPr/>
        </p:nvGrpSpPr>
        <p:grpSpPr>
          <a:xfrm>
            <a:off x="5081603" y="308889"/>
            <a:ext cx="149278" cy="216000"/>
            <a:chOff x="906739" y="5909523"/>
            <a:chExt cx="341031" cy="486228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FD826234-FCEF-4F35-9C61-01085F9EE54E}"/>
                </a:ext>
              </a:extLst>
            </p:cNvPr>
            <p:cNvSpPr/>
            <p:nvPr/>
          </p:nvSpPr>
          <p:spPr>
            <a:xfrm>
              <a:off x="906739" y="6210595"/>
              <a:ext cx="187566" cy="185156"/>
            </a:xfrm>
            <a:prstGeom prst="ellipse">
              <a:avLst/>
            </a:prstGeom>
            <a:solidFill>
              <a:srgbClr val="F37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2A337F89-89F8-4378-9676-54B29D895E75}"/>
                </a:ext>
              </a:extLst>
            </p:cNvPr>
            <p:cNvSpPr/>
            <p:nvPr/>
          </p:nvSpPr>
          <p:spPr>
            <a:xfrm>
              <a:off x="906739" y="5909523"/>
              <a:ext cx="187566" cy="185156"/>
            </a:xfrm>
            <a:prstGeom prst="ellipse">
              <a:avLst/>
            </a:prstGeom>
            <a:solidFill>
              <a:srgbClr val="F37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892C9DE8-E6B4-471A-B3D9-626CD46D5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0204" y="6062223"/>
              <a:ext cx="187566" cy="185156"/>
            </a:xfrm>
            <a:prstGeom prst="ellipse">
              <a:avLst/>
            </a:prstGeom>
            <a:solidFill>
              <a:srgbClr val="F37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F32A474-AE4F-4CC5-9DEA-30BA6EB2243B}"/>
              </a:ext>
            </a:extLst>
          </p:cNvPr>
          <p:cNvSpPr txBox="1">
            <a:spLocks/>
          </p:cNvSpPr>
          <p:nvPr/>
        </p:nvSpPr>
        <p:spPr>
          <a:xfrm>
            <a:off x="5290583" y="308889"/>
            <a:ext cx="1332000" cy="2160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4081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38170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Lucida Grande"/>
              <a:buChar char="–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7254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76339" indent="-169085" algn="l" defTabSz="408181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783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4993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74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55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35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spc="-50" dirty="0">
                <a:latin typeface="+mj-ea"/>
                <a:ea typeface="+mj-ea"/>
                <a:cs typeface="Arial" panose="020B0604020202020204" pitchFamily="34" charset="0"/>
              </a:rPr>
              <a:t>激发潜能  成就未来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SWI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203062"/>
      </a:accent1>
      <a:accent2>
        <a:srgbClr val="F37021"/>
      </a:accent2>
      <a:accent3>
        <a:srgbClr val="84C2EA"/>
      </a:accent3>
      <a:accent4>
        <a:srgbClr val="DADADA"/>
      </a:accent4>
      <a:accent5>
        <a:srgbClr val="CED83F"/>
      </a:accent5>
      <a:accent6>
        <a:srgbClr val="C4214F"/>
      </a:accent6>
      <a:hlink>
        <a:srgbClr val="000000"/>
      </a:hlink>
      <a:folHlink>
        <a:srgbClr val="000000"/>
      </a:folHlink>
    </a:clrScheme>
    <a:fontScheme name="SWI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">
  <a:themeElements>
    <a:clrScheme name="SWI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D1C48"/>
      </a:accent1>
      <a:accent2>
        <a:srgbClr val="F37021"/>
      </a:accent2>
      <a:accent3>
        <a:srgbClr val="84C2EA"/>
      </a:accent3>
      <a:accent4>
        <a:srgbClr val="F0E0CA"/>
      </a:accent4>
      <a:accent5>
        <a:srgbClr val="CED83F"/>
      </a:accent5>
      <a:accent6>
        <a:srgbClr val="C4214F"/>
      </a:accent6>
      <a:hlink>
        <a:srgbClr val="000000"/>
      </a:hlink>
      <a:folHlink>
        <a:srgbClr val="000000"/>
      </a:folHlink>
    </a:clrScheme>
    <a:fontScheme name="SW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615</Words>
  <Application>Microsoft Office PowerPoint</Application>
  <PresentationFormat>A4 纸张(210x297 毫米)</PresentationFormat>
  <Paragraphs>167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Cover</vt:lpstr>
      <vt:lpstr>Contents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BJ/ia/Huang Yanqiu</dc:creator>
  <cp:lastModifiedBy>BJ/it/Wang Qiujin</cp:lastModifiedBy>
  <cp:revision>172</cp:revision>
  <cp:lastPrinted>2021-10-14T05:16:11Z</cp:lastPrinted>
  <dcterms:created xsi:type="dcterms:W3CDTF">2020-06-16T07:46:00Z</dcterms:created>
  <dcterms:modified xsi:type="dcterms:W3CDTF">2021-10-19T03:11:18Z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